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3.png" ContentType="image/png"/>
  <Override PartName="/ppt/media/image7.png" ContentType="image/png"/>
  <Override PartName="/ppt/media/image5.jpeg" ContentType="image/jpeg"/>
  <Override PartName="/ppt/media/image11.png" ContentType="image/png"/>
  <Override PartName="/ppt/media/image72.png" ContentType="image/png"/>
  <Override PartName="/ppt/media/image6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1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69920" cy="259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69920" cy="1204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2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6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67760" cy="2577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0"/>
            <a:ext cx="10067760" cy="12027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27760" cy="2577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67760" cy="2577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69920" cy="259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0" y="0"/>
            <a:ext cx="10069920" cy="1204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2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6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0" y="5400000"/>
            <a:ext cx="10069920" cy="259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0" y="0"/>
            <a:ext cx="10069920" cy="1204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420000" y="5400000"/>
            <a:ext cx="322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dt" idx="8"/>
          </p:nvPr>
        </p:nvSpPr>
        <p:spPr>
          <a:xfrm>
            <a:off x="360000" y="5400000"/>
            <a:ext cx="286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0" y="5400000"/>
            <a:ext cx="10069920" cy="259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>
            <a:off x="0" y="0"/>
            <a:ext cx="10069920" cy="1204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1"/>
          <p:cNvSpPr>
            <a:spLocks noGrp="1"/>
          </p:cNvSpPr>
          <p:nvPr>
            <p:ph type="ftr" idx="9"/>
          </p:nvPr>
        </p:nvSpPr>
        <p:spPr>
          <a:xfrm>
            <a:off x="3420000" y="5400000"/>
            <a:ext cx="322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dt" idx="10"/>
          </p:nvPr>
        </p:nvSpPr>
        <p:spPr>
          <a:xfrm>
            <a:off x="360000" y="5400000"/>
            <a:ext cx="286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49480" cy="4309920"/>
          </a:xfrm>
          <a:prstGeom prst="rect">
            <a:avLst/>
          </a:prstGeom>
          <a:ln w="10800">
            <a:noFill/>
          </a:ln>
        </p:spPr>
      </p:pic>
      <p:sp>
        <p:nvSpPr>
          <p:cNvPr id="211" name=""/>
          <p:cNvSpPr/>
          <p:nvPr/>
        </p:nvSpPr>
        <p:spPr>
          <a:xfrm>
            <a:off x="714600" y="4392000"/>
            <a:ext cx="934992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3240000" y="5055120"/>
            <a:ext cx="344304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Copyright 2023 Patrick Lemoine. All rights reserved.</a:t>
            </a:r>
            <a:endParaRPr b="0" lang="fr-CH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 (Open Multi-Processing): Why ?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48" name="Rectangle 3"/>
          <p:cNvSpPr/>
          <p:nvPr/>
        </p:nvSpPr>
        <p:spPr>
          <a:xfrm>
            <a:off x="180000" y="1313280"/>
            <a:ext cx="7162200" cy="33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Multicore CPUs are everywhere: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Servers with over 100 cores today and more.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Even smartphone CPUs have 8 cores.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249" name="Content Placeholder 2"/>
          <p:cNvSpPr/>
          <p:nvPr/>
        </p:nvSpPr>
        <p:spPr>
          <a:xfrm>
            <a:off x="3426120" y="3960000"/>
            <a:ext cx="6176520" cy="12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Multithreading is hard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Lots of expertise necessary.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Deadlocks and race conditions.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6600"/>
                </a:solidFill>
                <a:latin typeface="Times New Roman"/>
                <a:ea typeface="Helvetica Neue Light"/>
              </a:rPr>
              <a:t>Non-deterministic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behavior makes it hard to debug.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250" name="Rectangle 5"/>
          <p:cNvSpPr/>
          <p:nvPr/>
        </p:nvSpPr>
        <p:spPr>
          <a:xfrm>
            <a:off x="1792440" y="2484000"/>
            <a:ext cx="716220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Multithreading, natural programming model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All processors share the same memory.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Threads in a process see same address space.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Many shared-memory algorithms developed.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6996600" y="226476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21"/>
          <p:cNvSpPr/>
          <p:nvPr/>
        </p:nvSpPr>
        <p:spPr>
          <a:xfrm>
            <a:off x="3549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Process and thread: whatis the difference ?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684000" y="1872000"/>
            <a:ext cx="8673480" cy="273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need an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existing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to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create a thread.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has at least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thread of execution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has its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own virtual memory space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that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cannot be accessed by other processes running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on the same or on a different processor.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threads created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by a process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 the virtual address space of that 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</a:t>
            </a:r>
            <a:endParaRPr b="0" lang="fr-CH" sz="1600" spc="-1" strike="noStrike"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They read and write to the same address space in memory. </a:t>
            </a:r>
            <a:endParaRPr b="0" lang="fr-CH" sz="1600" spc="-1" strike="noStrike"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They share the same process and user ids, file descriptors, and signal  handlers. </a:t>
            </a:r>
            <a:endParaRPr b="0" lang="fr-CH" sz="1600" spc="-1" strike="noStrike"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They have their own program counter value and stack pointer, and can run independently on several processors. 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8154360" y="136800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9"/>
          <p:cNvSpPr/>
          <p:nvPr/>
        </p:nvSpPr>
        <p:spPr>
          <a:xfrm>
            <a:off x="360000" y="22644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Terminology and behavior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6" name="Text Box 1"/>
          <p:cNvSpPr/>
          <p:nvPr/>
        </p:nvSpPr>
        <p:spPr>
          <a:xfrm>
            <a:off x="588960" y="1974240"/>
            <a:ext cx="5350680" cy="230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330120" indent="-330120">
              <a:lnSpc>
                <a:spcPct val="100000"/>
              </a:lnSpc>
              <a:spcBef>
                <a:spcPts val="550"/>
              </a:spcBef>
              <a:buClr>
                <a:srgbClr val="581e58"/>
              </a:buClr>
              <a:buFont typeface="Arial"/>
              <a:buChar char="•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 Team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=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Master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+ </a:t>
            </a: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Worker</a:t>
            </a:r>
            <a:endParaRPr b="0" lang="fr-CH" sz="1600" spc="-1" strike="noStrike">
              <a:latin typeface="Arial"/>
            </a:endParaRPr>
          </a:p>
          <a:p>
            <a:pPr marL="330120" indent="-330120">
              <a:lnSpc>
                <a:spcPct val="100000"/>
              </a:lnSpc>
              <a:spcBef>
                <a:spcPts val="55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30120" indent="-330120">
              <a:lnSpc>
                <a:spcPct val="100000"/>
              </a:lnSpc>
              <a:spcBef>
                <a:spcPts val="550"/>
              </a:spcBef>
              <a:buClr>
                <a:srgbClr val="581e58"/>
              </a:buClr>
              <a:buFont typeface="Arial"/>
              <a:buChar char="•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 Region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a block of code executed by all threads simultaneously (</a:t>
            </a:r>
            <a:r>
              <a:rPr b="0" i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has implicit barrier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fr-CH" sz="1600" spc="-1" strike="noStrike">
              <a:latin typeface="Arial"/>
            </a:endParaRPr>
          </a:p>
          <a:p>
            <a:pPr lvl="1" marL="730080" indent="-272880">
              <a:lnSpc>
                <a:spcPct val="100000"/>
              </a:lnSpc>
              <a:spcBef>
                <a:spcPts val="499"/>
              </a:spcBef>
              <a:buClr>
                <a:srgbClr val="581e58"/>
              </a:buClr>
              <a:buFont typeface="Wingdings" charset="2"/>
              <a:buChar char="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The master thread always has thread id </a:t>
            </a: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ＭＳ Ｐゴシック"/>
              </a:rPr>
              <a:t>0 !</a:t>
            </a:r>
            <a:endParaRPr b="0" lang="fr-CH" sz="1800" spc="-1" strike="noStrike">
              <a:latin typeface="Arial"/>
            </a:endParaRPr>
          </a:p>
          <a:p>
            <a:pPr lvl="1" marL="730080" indent="-272880">
              <a:lnSpc>
                <a:spcPct val="100000"/>
              </a:lnSpc>
              <a:spcBef>
                <a:spcPts val="499"/>
              </a:spcBef>
              <a:buClr>
                <a:srgbClr val="581e58"/>
              </a:buClr>
              <a:buFont typeface="Wingdings" charset="2"/>
              <a:buChar char="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Parallel regions can be nested.</a:t>
            </a:r>
            <a:endParaRPr b="0" lang="fr-CH" sz="1600" spc="-1" strike="noStrike">
              <a:latin typeface="Arial"/>
            </a:endParaRPr>
          </a:p>
          <a:p>
            <a:pPr lvl="1" marL="730080" indent="-272880">
              <a:lnSpc>
                <a:spcPct val="100000"/>
              </a:lnSpc>
              <a:spcBef>
                <a:spcPts val="499"/>
              </a:spcBef>
              <a:buClr>
                <a:srgbClr val="581e58"/>
              </a:buClr>
              <a:buFont typeface="Wingdings" charset="2"/>
              <a:buChar char="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If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clause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can be used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to guard the parallel region.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57" name="Picture 1" descr=""/>
          <p:cNvPicPr/>
          <p:nvPr/>
        </p:nvPicPr>
        <p:blipFill>
          <a:blip r:embed="rId1"/>
          <a:stretch/>
        </p:blipFill>
        <p:spPr>
          <a:xfrm>
            <a:off x="6408000" y="1341360"/>
            <a:ext cx="2245680" cy="38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9"/>
          <p:cNvSpPr/>
          <p:nvPr/>
        </p:nvSpPr>
        <p:spPr>
          <a:xfrm>
            <a:off x="354600" y="22644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General Code Structure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2412000" y="1368000"/>
            <a:ext cx="5653440" cy="38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CH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#include &lt;omp.h&gt;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 ()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 var1, var2, var3;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//</a:t>
            </a:r>
            <a:r>
              <a:rPr b="0" lang="en-US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serial</a:t>
            </a: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code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//</a:t>
            </a:r>
            <a:r>
              <a:rPr b="0" lang="en-US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start</a:t>
            </a: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 of a </a:t>
            </a:r>
            <a:r>
              <a:rPr b="0" lang="en-US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parallel</a:t>
            </a: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 </a:t>
            </a:r>
            <a:r>
              <a:rPr b="0" lang="en-US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region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fr-CH" sz="1400" spc="-1" strike="noStrike">
                <a:solidFill>
                  <a:srgbClr val="ff0000"/>
                </a:solidFill>
                <a:latin typeface="Times New Roman"/>
                <a:ea typeface="Microsoft YaHei"/>
              </a:rPr>
              <a:t>#pragma omp parallel private(var1, var2) shared(var3)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{...}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//more </a:t>
            </a:r>
            <a:r>
              <a:rPr b="0" lang="en-US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serial</a:t>
            </a:r>
            <a:r>
              <a:rPr b="0" lang="fr-CH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 code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{...}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808080"/>
                </a:solidFill>
                <a:latin typeface="Times New Roman"/>
                <a:ea typeface="Microsoft YaHei"/>
              </a:rPr>
              <a:t>//another parallel region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fr-CH" sz="1400" spc="-1" strike="noStrike">
                <a:solidFill>
                  <a:srgbClr val="ff0000"/>
                </a:solidFill>
                <a:latin typeface="Times New Roman"/>
                <a:ea typeface="Microsoft YaHei"/>
              </a:rPr>
              <a:t>#pragma omp parallel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{…}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60" name="Section-Cubes- 4" descr=""/>
          <p:cNvPicPr/>
          <p:nvPr/>
        </p:nvPicPr>
        <p:blipFill>
          <a:blip r:embed="rId1"/>
          <a:stretch/>
        </p:blipFill>
        <p:spPr>
          <a:xfrm>
            <a:off x="8784720" y="4135320"/>
            <a:ext cx="1186560" cy="11512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144000" y="3394800"/>
            <a:ext cx="2335680" cy="1641240"/>
          </a:xfrm>
          <a:prstGeom prst="rect">
            <a:avLst/>
          </a:prstGeom>
          <a:ln w="10800"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8961480" y="109080"/>
            <a:ext cx="952200" cy="95220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8961480" y="109080"/>
            <a:ext cx="952200" cy="95220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5"/>
          <a:stretch/>
        </p:blipFill>
        <p:spPr>
          <a:xfrm>
            <a:off x="180360" y="1562040"/>
            <a:ext cx="1436760" cy="9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Constructs Parallel Region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3024360" y="3006720"/>
            <a:ext cx="5695920" cy="203796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/>
          <p:nvPr/>
        </p:nvSpPr>
        <p:spPr>
          <a:xfrm>
            <a:off x="900000" y="1492200"/>
            <a:ext cx="615024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</a:t>
            </a: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region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 creates team, and becomes master (id 0).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threads run code after.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Barrier at end of parallel section.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1061280" y="298944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Parallel Clauses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168480" y="1339560"/>
            <a:ext cx="3423960" cy="27288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3996000" y="1353240"/>
            <a:ext cx="3435120" cy="29520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180000" y="1584000"/>
            <a:ext cx="254304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execute in parallel.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Otherwise serial.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032000" y="1626840"/>
            <a:ext cx="593244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local to thread.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Value are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not guaranted to be defined on exit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(even if defined before)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 storage associated with original object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i="1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firstprivate and/or lastprivate clause to override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2111040" y="2885760"/>
            <a:ext cx="3461400" cy="27468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/>
          <p:nvPr/>
        </p:nvSpPr>
        <p:spPr>
          <a:xfrm>
            <a:off x="2153160" y="3168000"/>
            <a:ext cx="723528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Variables in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list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are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private.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Initialized with the value the variable had before entering the construct.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5"/>
          <a:stretch/>
        </p:blipFill>
        <p:spPr>
          <a:xfrm>
            <a:off x="2088000" y="3852000"/>
            <a:ext cx="3489120" cy="33012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2160000" y="4181400"/>
            <a:ext cx="730044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in for loops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Variables in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list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are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private.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thread that executes the sequentially last iteration updates the value of the variables in the list.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6"/>
          <a:stretch/>
        </p:blipFill>
        <p:spPr>
          <a:xfrm>
            <a:off x="180000" y="298944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Parallel Clauses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2818440" y="1618200"/>
            <a:ext cx="3834000" cy="35424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3"/>
          <a:stretch/>
        </p:blipFill>
        <p:spPr>
          <a:xfrm>
            <a:off x="2880000" y="3683520"/>
            <a:ext cx="3876840" cy="304920"/>
          </a:xfrm>
          <a:prstGeom prst="rect">
            <a:avLst/>
          </a:prstGeom>
          <a:ln w="0">
            <a:noFill/>
          </a:ln>
        </p:spPr>
      </p:pic>
      <p:sp>
        <p:nvSpPr>
          <p:cNvPr id="285" name=""/>
          <p:cNvSpPr/>
          <p:nvPr/>
        </p:nvSpPr>
        <p:spPr>
          <a:xfrm>
            <a:off x="2880000" y="1973520"/>
            <a:ext cx="592632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is accessible by all threads in team.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threads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access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same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address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space.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Improperly scoped variables are big source of OMP bugs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- Shared when should be private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	</a:t>
            </a:r>
            <a:r>
              <a:rPr b="0" lang="fr-CH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- Race condition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2933640" y="4032000"/>
            <a:ext cx="5770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Tip: </a:t>
            </a: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Safest is to use default (none) and declare by hand.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720000" y="216000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4"/>
          <p:cNvSpPr/>
          <p:nvPr/>
        </p:nvSpPr>
        <p:spPr>
          <a:xfrm>
            <a:off x="3549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Barrier 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72000" y="2316240"/>
            <a:ext cx="1635120" cy="1506960"/>
          </a:xfrm>
          <a:prstGeom prst="rect">
            <a:avLst/>
          </a:prstGeom>
          <a:ln w="10800">
            <a:noFill/>
          </a:ln>
        </p:spPr>
      </p:pic>
      <p:sp>
        <p:nvSpPr>
          <p:cNvPr id="290" name=""/>
          <p:cNvSpPr/>
          <p:nvPr/>
        </p:nvSpPr>
        <p:spPr>
          <a:xfrm>
            <a:off x="1479960" y="2280240"/>
            <a:ext cx="84196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a thread reaches a barrier it only continues after all the threads in the same thread team have reached it.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barrier must be encountered by all threads in a team, or none at all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sequence of work-sharing regions and barrier regions encountered must be same for all threads in team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Implicit barrier at the end of: do, parallel, single, workshare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6712920" y="3564000"/>
            <a:ext cx="2898720" cy="159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Caution Race Condition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936000" y="4145760"/>
            <a:ext cx="4257360" cy="85068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1033560" y="2340000"/>
            <a:ext cx="5078880" cy="13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multiple threads simultaneously read/write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OMP solutions 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eduction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tomic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ritical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5411160" y="1620000"/>
            <a:ext cx="2861280" cy="277056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6279120" y="4513320"/>
            <a:ext cx="14533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Should be 3!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Critical Section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994320" y="2664000"/>
            <a:ext cx="2526120" cy="906480"/>
          </a:xfrm>
          <a:prstGeom prst="rect">
            <a:avLst/>
          </a:prstGeom>
          <a:ln w="0"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5112000" y="1440000"/>
            <a:ext cx="3035880" cy="354528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20000" y="1670760"/>
            <a:ext cx="433116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solution: use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critical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one tread at a time can execute 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critical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section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1476000" y="3749400"/>
            <a:ext cx="288432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Downside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?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YES SLOOOOWWW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Overhead and serialization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77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Programming: Overview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2379960" y="2126160"/>
            <a:ext cx="6253560" cy="182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08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</a:t>
            </a:r>
            <a:endParaRPr b="0" lang="fr-CH" sz="16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OpenMP (Open Multi-Processing)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215" name="Picture 3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71360" cy="2639160"/>
          </a:xfrm>
          <a:prstGeom prst="rect">
            <a:avLst/>
          </a:prstGeom>
          <a:ln w="0">
            <a:noFill/>
          </a:ln>
        </p:spPr>
      </p:pic>
      <p:sp>
        <p:nvSpPr>
          <p:cNvPr id="216" name="Text Box 3"/>
          <p:cNvSpPr/>
          <p:nvPr/>
        </p:nvSpPr>
        <p:spPr>
          <a:xfrm>
            <a:off x="1599120" y="2103840"/>
            <a:ext cx="1408680" cy="46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217" name="PlaceHolder 11"/>
          <p:cNvSpPr/>
          <p:nvPr/>
        </p:nvSpPr>
        <p:spPr>
          <a:xfrm>
            <a:off x="8460000" y="1296000"/>
            <a:ext cx="150156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3/6</a:t>
            </a:r>
            <a:endParaRPr b="0" lang="fr-CH" sz="16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Atomic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1863720" y="2943360"/>
            <a:ext cx="2628720" cy="79308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5220000" y="1440000"/>
            <a:ext cx="3082320" cy="357876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/>
          <p:nvPr/>
        </p:nvSpPr>
        <p:spPr>
          <a:xfrm>
            <a:off x="1953000" y="1913400"/>
            <a:ext cx="289944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Atomics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like "mini"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critical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one line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Certain limitations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1913040" y="3924000"/>
            <a:ext cx="27594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Hardware controlled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Less overhead the critical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Reduction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4680000" y="3156480"/>
            <a:ext cx="5318640" cy="223380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180000" y="1260000"/>
            <a:ext cx="5358240" cy="57312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213480" y="1740240"/>
            <a:ext cx="635004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Avoids race condition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Reduce variable must be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Makes variable private, then performs operator at end of loop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operator cannot be overloaded (c++)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of: +,*,-,/ (and &amp;,^,|,&amp;&amp;,||)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 3.1: added min and max for c/c++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Scheduling omp for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1938240" y="2741760"/>
            <a:ext cx="6154200" cy="229068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2555640" y="1492200"/>
            <a:ext cx="60840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How does a loop get split up ?  </a:t>
            </a: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</a:t>
            </a:r>
            <a:r>
              <a:rPr b="1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MPI</a:t>
            </a: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we have to do it manually!!!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If you do not tell what to do, the compiler decides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Usually</a:t>
            </a: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compiler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chooses</a:t>
            </a: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"static" - chunks of N/p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Static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1945080" y="2111760"/>
            <a:ext cx="5787360" cy="202068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/>
          <p:nvPr/>
        </p:nvSpPr>
        <p:spPr>
          <a:xfrm>
            <a:off x="2469240" y="1624320"/>
            <a:ext cx="51505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can tell the compiler what size chunks to take ?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620000" y="4257360"/>
            <a:ext cx="755244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Keeps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assigning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chunks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until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done.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Chunk size that is not a multiple of the loop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will results in thread with uneven numbers.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Problem with Static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2008800" y="2488320"/>
            <a:ext cx="5543640" cy="2184120"/>
          </a:xfrm>
          <a:prstGeom prst="rect">
            <a:avLst/>
          </a:prstGeom>
          <a:ln w="0">
            <a:noFill/>
          </a:ln>
        </p:spPr>
      </p:pic>
      <p:sp>
        <p:nvSpPr>
          <p:cNvPr id="327" name=""/>
          <p:cNvSpPr/>
          <p:nvPr/>
        </p:nvSpPr>
        <p:spPr>
          <a:xfrm>
            <a:off x="1411560" y="1548000"/>
            <a:ext cx="726588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happens if loop iterations do not take the same amount of time 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Load</a:t>
            </a:r>
            <a:r>
              <a:rPr b="1" lang="fr-CH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imbalance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Dynamic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1664640" y="2733120"/>
            <a:ext cx="6870600" cy="107532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1673640" y="1784160"/>
            <a:ext cx="645480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Chunks are assigned on the fly, as threads become available.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a thread finishes on chunk, it is assigned another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1748520" y="3928320"/>
            <a:ext cx="45759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Caveat: higher overhead than static! 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6760" cy="9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 For Scheduling Recap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36" name="" descr=""/>
          <p:cNvPicPr/>
          <p:nvPr/>
        </p:nvPicPr>
        <p:blipFill>
          <a:blip r:embed="rId2"/>
          <a:stretch/>
        </p:blipFill>
        <p:spPr>
          <a:xfrm>
            <a:off x="1546920" y="1728000"/>
            <a:ext cx="7588080" cy="532440"/>
          </a:xfrm>
          <a:prstGeom prst="rect">
            <a:avLst/>
          </a:prstGeom>
          <a:ln w="0">
            <a:noFill/>
          </a:ln>
        </p:spPr>
      </p:pic>
      <p:sp>
        <p:nvSpPr>
          <p:cNvPr id="337" name=""/>
          <p:cNvSpPr/>
          <p:nvPr/>
        </p:nvSpPr>
        <p:spPr>
          <a:xfrm>
            <a:off x="1638000" y="2389680"/>
            <a:ext cx="7498440" cy="22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Scheduling types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Static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Chunks of specified size assigned round-robin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Dynamic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Chunks of specified size are assigned when thread finishes previous chunk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Guided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Like dynamic, but chunks are exponentially decreasing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Chunk will not be smaller than specified size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Runtime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Type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chunk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determined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runtime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via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environment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variables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6760" cy="9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API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980000" y="2556000"/>
            <a:ext cx="6250320" cy="233532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2478240" y="1661400"/>
            <a:ext cx="52542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 for library calls that perform useful functions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Must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include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"omp:h"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Will not compile without OpenMP compiler support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6760" cy="95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API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288720" y="1258560"/>
            <a:ext cx="5209560" cy="38376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/>
        </p:blipFill>
        <p:spPr>
          <a:xfrm>
            <a:off x="720000" y="2304000"/>
            <a:ext cx="5086080" cy="340560"/>
          </a:xfrm>
          <a:prstGeom prst="rect">
            <a:avLst/>
          </a:prstGeom>
          <a:ln w="0"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/>
        </p:blipFill>
        <p:spPr>
          <a:xfrm>
            <a:off x="1617120" y="2952000"/>
            <a:ext cx="5035320" cy="318600"/>
          </a:xfrm>
          <a:prstGeom prst="rect">
            <a:avLst/>
          </a:prstGeom>
          <a:ln w="0">
            <a:noFill/>
          </a:ln>
        </p:spPr>
      </p:pic>
      <p:pic>
        <p:nvPicPr>
          <p:cNvPr id="349" name="" descr=""/>
          <p:cNvPicPr/>
          <p:nvPr/>
        </p:nvPicPr>
        <p:blipFill>
          <a:blip r:embed="rId5"/>
          <a:stretch/>
        </p:blipFill>
        <p:spPr>
          <a:xfrm>
            <a:off x="2480760" y="3600000"/>
            <a:ext cx="5071680" cy="347760"/>
          </a:xfrm>
          <a:prstGeom prst="rect">
            <a:avLst/>
          </a:prstGeom>
          <a:ln w="0">
            <a:noFill/>
          </a:ln>
        </p:spPr>
      </p:pic>
      <p:pic>
        <p:nvPicPr>
          <p:cNvPr id="350" name="" descr=""/>
          <p:cNvPicPr/>
          <p:nvPr/>
        </p:nvPicPr>
        <p:blipFill>
          <a:blip r:embed="rId6"/>
          <a:stretch/>
        </p:blipFill>
        <p:spPr>
          <a:xfrm>
            <a:off x="3636000" y="4464000"/>
            <a:ext cx="5050080" cy="354960"/>
          </a:xfrm>
          <a:prstGeom prst="rect">
            <a:avLst/>
          </a:prstGeom>
          <a:ln w="0">
            <a:noFill/>
          </a:ln>
        </p:spPr>
      </p:pic>
      <p:sp>
        <p:nvSpPr>
          <p:cNvPr id="351" name=""/>
          <p:cNvSpPr/>
          <p:nvPr/>
        </p:nvSpPr>
        <p:spPr>
          <a:xfrm>
            <a:off x="321840" y="1623960"/>
            <a:ext cx="579060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Sets number of treads used in next parallel section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Overrides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OMP_NUM_THREADS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environment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variable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789480" y="2632320"/>
            <a:ext cx="662868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 max possible (generally set by OMP_NUM_THREADS)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686960" y="3253320"/>
            <a:ext cx="46386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 number of threads currently in team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2556000" y="3919320"/>
            <a:ext cx="43048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 thread id of calling thread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Between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0 and omp_get_num_threads-1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93240" y="4797360"/>
            <a:ext cx="456084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 number of seconds since some point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inpais time=(t2-t1)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0"/>
          <p:cNvSpPr/>
          <p:nvPr/>
        </p:nvSpPr>
        <p:spPr>
          <a:xfrm>
            <a:off x="3549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Example Fibonacci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666080" y="2006280"/>
            <a:ext cx="5135400" cy="285120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180720" y="1562400"/>
            <a:ext cx="1436760" cy="955080"/>
          </a:xfrm>
          <a:prstGeom prst="rect">
            <a:avLst/>
          </a:prstGeom>
          <a:ln w="0">
            <a:noFill/>
          </a:ln>
        </p:spPr>
      </p:pic>
      <p:sp>
        <p:nvSpPr>
          <p:cNvPr id="359" name=""/>
          <p:cNvSpPr/>
          <p:nvPr/>
        </p:nvSpPr>
        <p:spPr>
          <a:xfrm>
            <a:off x="7427160" y="1728000"/>
            <a:ext cx="2292480" cy="10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latin typeface="Times New Roman"/>
              </a:rPr>
              <a:t>fib(0) = 1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latin typeface="Times New Roman"/>
              </a:rPr>
              <a:t>fib(1) = 1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latin typeface="Times New Roman"/>
              </a:rPr>
              <a:t>fib(n) = fib(n-1) + fib(n-2)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CH" sz="1400" spc="-1" strike="noStrike">
                <a:latin typeface="Times New Roman"/>
              </a:rPr>
              <a:t>avec n ∈ ℕ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6745680" y="3312000"/>
            <a:ext cx="3045960" cy="18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"/>
          <p:cNvSpPr/>
          <p:nvPr/>
        </p:nvSpPr>
        <p:spPr>
          <a:xfrm>
            <a:off x="2460600" y="3231360"/>
            <a:ext cx="5228640" cy="3618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</a:t>
            </a:r>
            <a:endParaRPr b="0" lang="fr-CH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zh-CN" sz="20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병렬 컴퓨팅을 위한 프로그래밍 인터페이스</a:t>
            </a:r>
            <a:endParaRPr b="0" lang="fr-CH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3"/>
          <p:cNvSpPr/>
          <p:nvPr/>
        </p:nvSpPr>
        <p:spPr>
          <a:xfrm>
            <a:off x="3495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Example Quicksort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1525680" y="1584000"/>
            <a:ext cx="6499800" cy="3057480"/>
          </a:xfrm>
          <a:prstGeom prst="rect">
            <a:avLst/>
          </a:prstGeom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180720" y="1562400"/>
            <a:ext cx="1436760" cy="95508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7041240" y="3240000"/>
            <a:ext cx="2786400" cy="19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2"/>
          <p:cNvSpPr/>
          <p:nvPr/>
        </p:nvSpPr>
        <p:spPr>
          <a:xfrm>
            <a:off x="3549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Example Cholesky Factorization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5076000" y="1224000"/>
            <a:ext cx="4917600" cy="417600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 txBox="1"/>
          <p:nvPr/>
        </p:nvSpPr>
        <p:spPr>
          <a:xfrm>
            <a:off x="237600" y="1410840"/>
            <a:ext cx="4730400" cy="107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buNone/>
            </a:pPr>
            <a:r>
              <a:rPr b="0" lang="en-US" sz="1400" spc="-1" strike="noStrike">
                <a:latin typeface="Times New Roman"/>
              </a:rPr>
              <a:t>The </a:t>
            </a:r>
            <a:r>
              <a:rPr b="1" lang="en-US" sz="1400" spc="-1" strike="noStrike">
                <a:latin typeface="Times New Roman"/>
              </a:rPr>
              <a:t>Cholesky factorization</a:t>
            </a:r>
            <a:r>
              <a:rPr b="0" lang="en-US" sz="1400" spc="-1" strike="noStrike">
                <a:latin typeface="Times New Roman"/>
              </a:rPr>
              <a:t>, also known as Cholesky decomposition, is a process of breaking down of a Hermitian, positive-definite matrix into the product of a lower triangular matrix and its conjugate transpose, which is important for quick numerical solutions in linear algebra. </a:t>
            </a:r>
            <a:endParaRPr b="0" lang="fr-CH" sz="1400" spc="-1" strike="noStrike">
              <a:latin typeface="Times New Roman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576000" y="2486160"/>
            <a:ext cx="3859560" cy="287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6"/>
          <p:cNvSpPr/>
          <p:nvPr/>
        </p:nvSpPr>
        <p:spPr>
          <a:xfrm>
            <a:off x="3495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Example Gauss-Seidel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717600" y="2880000"/>
            <a:ext cx="2462040" cy="1738440"/>
          </a:xfrm>
          <a:prstGeom prst="rect">
            <a:avLst/>
          </a:prstGeom>
          <a:ln w="0">
            <a:noFill/>
          </a:ln>
        </p:spPr>
      </p:pic>
      <p:sp>
        <p:nvSpPr>
          <p:cNvPr id="371" name=""/>
          <p:cNvSpPr/>
          <p:nvPr/>
        </p:nvSpPr>
        <p:spPr>
          <a:xfrm>
            <a:off x="6120000" y="1404000"/>
            <a:ext cx="3825720" cy="12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Gauss-Seidel Method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used to solve the linear system Equations. It is a method of iteration for solving n linear equation Ax=b with the unknown variables.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353520" y="1489680"/>
            <a:ext cx="5586120" cy="358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596520" y="1260000"/>
            <a:ext cx="8760240" cy="4085640"/>
          </a:xfrm>
          <a:prstGeom prst="rect">
            <a:avLst/>
          </a:prstGeom>
          <a:ln w="0">
            <a:noFill/>
          </a:ln>
        </p:spPr>
      </p:pic>
      <p:sp>
        <p:nvSpPr>
          <p:cNvPr id="374" name="PlaceHolder 8"/>
          <p:cNvSpPr/>
          <p:nvPr/>
        </p:nvSpPr>
        <p:spPr>
          <a:xfrm>
            <a:off x="34956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Summary Overview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8261640" y="126000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Performance Tips...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3240000" y="1620000"/>
            <a:ext cx="6479280" cy="35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 serialization !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 using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#pragma omp parallel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for before loop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Cane have significant overhead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-Thread creation and scheduling is not free!!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Try for broader parallelism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-One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#pragma omp parallel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multiple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#pragma omp for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Always try to parallelize the other most loop 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reduction whenever possible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Minimize I/O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Minimize critical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Use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atomic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instead of critical where possible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536040" y="2232000"/>
            <a:ext cx="2163600" cy="14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4160" cy="833400"/>
          </a:xfrm>
          <a:prstGeom prst="rect">
            <a:avLst/>
          </a:prstGeom>
          <a:ln w="10800"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71320" cy="181440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4174560" y="3054960"/>
            <a:ext cx="319716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1620000" y="3231360"/>
            <a:ext cx="6290640" cy="3618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OpenMP (</a:t>
            </a:r>
            <a:r>
              <a:rPr b="1" lang="en-US" sz="2200" spc="-1" strike="noStrike">
                <a:solidFill>
                  <a:srgbClr val="ff0000"/>
                </a:solidFill>
                <a:latin typeface="Liberation Serif;Times New Roman"/>
                <a:ea typeface="Songti SC"/>
              </a:rPr>
              <a:t>O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pen </a:t>
            </a:r>
            <a:r>
              <a:rPr b="1" lang="en-US" sz="2200" spc="-1" strike="noStrike">
                <a:solidFill>
                  <a:srgbClr val="ff0000"/>
                </a:solidFill>
                <a:latin typeface="Liberation Serif;Times New Roman"/>
                <a:ea typeface="Songti SC"/>
              </a:rPr>
              <a:t>M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ulti-</a:t>
            </a:r>
            <a:r>
              <a:rPr b="1" lang="en-US" sz="2200" spc="-1" strike="noStrike">
                <a:solidFill>
                  <a:srgbClr val="ff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rocessing)</a:t>
            </a:r>
            <a:endParaRPr b="0" lang="fr-CH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224000" y="2484360"/>
            <a:ext cx="1417320" cy="14011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447360" y="3960000"/>
            <a:ext cx="2304360" cy="74304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7560000" y="2150280"/>
            <a:ext cx="2017440" cy="20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24" name="PlaceHolder 3"/>
          <p:cNvSpPr/>
          <p:nvPr/>
        </p:nvSpPr>
        <p:spPr>
          <a:xfrm>
            <a:off x="1944000" y="3276000"/>
            <a:ext cx="7910640" cy="19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It allows you to manage: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creation of light processes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sharing of work between these lightweight processes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synchronizations (explicit or implicit) between all light processes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spcAft>
                <a:spcPts val="1236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status of the variables (private or shared).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768600" y="3528000"/>
            <a:ext cx="1635120" cy="1506960"/>
          </a:xfrm>
          <a:prstGeom prst="rect">
            <a:avLst/>
          </a:prstGeom>
          <a:ln w="10800">
            <a:noFill/>
          </a:ln>
        </p:spPr>
      </p:pic>
      <p:sp>
        <p:nvSpPr>
          <p:cNvPr id="226" name="PlaceHolder 17"/>
          <p:cNvSpPr/>
          <p:nvPr/>
        </p:nvSpPr>
        <p:spPr>
          <a:xfrm>
            <a:off x="654120" y="1636560"/>
            <a:ext cx="934992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OpenMP </a:t>
            </a:r>
            <a:r>
              <a:rPr b="1" lang="en-US" sz="1600" spc="-1" strike="noStrike">
                <a:solidFill>
                  <a:srgbClr val="2c3e50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c3e50"/>
                </a:solidFill>
                <a:latin typeface="Calibri"/>
                <a:ea typeface="DejaVu Sans"/>
              </a:rPr>
              <a:t>is a programming interface for parallel computing on</a:t>
            </a:r>
            <a:r>
              <a:rPr b="1" lang="en-US" sz="1600" spc="-1" strike="noStrike">
                <a:solidFill>
                  <a:srgbClr val="ff0000"/>
                </a:solidFill>
                <a:latin typeface="Calibri"/>
                <a:ea typeface="DejaVu Sans"/>
              </a:rPr>
              <a:t> shared memory architecture</a:t>
            </a:r>
            <a:r>
              <a:rPr b="0" lang="en-US" sz="1600" spc="-1" strike="noStrike">
                <a:solidFill>
                  <a:srgbClr val="2c3e50"/>
                </a:solidFill>
                <a:latin typeface="Calibri"/>
                <a:ea typeface="DejaVu Sans"/>
              </a:rPr>
              <a:t>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1332000" y="2124000"/>
            <a:ext cx="442728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set of compiler directives and a runtime library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</a:t>
            </a:r>
            <a:r>
              <a:rPr b="0" lang="fr-CH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#pragma omp parallel num_threads(4)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fr-CH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</a:t>
            </a:r>
            <a:r>
              <a:rPr b="0" lang="fr-CH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#include &lt;omp.h&gt;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5652000" y="2196000"/>
            <a:ext cx="2159280" cy="102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"/>
          <p:cNvSpPr/>
          <p:nvPr/>
        </p:nvSpPr>
        <p:spPr>
          <a:xfrm>
            <a:off x="338040" y="1440000"/>
            <a:ext cx="7041240" cy="16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based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on </a:t>
            </a: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Fork/Join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model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program starts, one Master thread is created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Master thread executes sequential portions of the program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 the beginning of parallel region, master thread forks new threads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the threads together now forms a “team”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 the end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the parallel region,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forked threads die !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360000" y="3492000"/>
            <a:ext cx="6496920" cy="179280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5"/>
          <p:cNvSpPr/>
          <p:nvPr/>
        </p:nvSpPr>
        <p:spPr>
          <a:xfrm>
            <a:off x="354600" y="22608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6696000" y="1294560"/>
            <a:ext cx="3239640" cy="230400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7544520" y="371268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056600" y="2448000"/>
            <a:ext cx="1635120" cy="1506960"/>
          </a:xfrm>
          <a:prstGeom prst="rect">
            <a:avLst/>
          </a:prstGeom>
          <a:ln w="10800">
            <a:noFill/>
          </a:ln>
        </p:spPr>
      </p:pic>
      <p:sp>
        <p:nvSpPr>
          <p:cNvPr id="236" name=""/>
          <p:cNvSpPr/>
          <p:nvPr/>
        </p:nvSpPr>
        <p:spPr>
          <a:xfrm>
            <a:off x="2520000" y="1713240"/>
            <a:ext cx="7087320" cy="30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OpenMP API consists of 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compiler directives (for insertion </a:t>
            </a:r>
            <a:r>
              <a:rPr b="1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into</a:t>
            </a:r>
            <a:r>
              <a:rPr b="1" i="1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sequential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Fortran/C/C++$code)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few library routines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some environment variables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Advantages: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User-friendly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Incremental parallelization of a serial code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Possible to have a single source code for both serial and parallelized versions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Disadvantages</a:t>
            </a: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: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Relatively limited user control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Most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suitable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for parallelizing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loops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(data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parallelism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)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Performance?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2917800" y="2724120"/>
            <a:ext cx="249120" cy="26100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2880000" y="3708000"/>
            <a:ext cx="286920" cy="2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396000" y="1741680"/>
            <a:ext cx="487224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Shared-Memory</a:t>
            </a: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Program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process that spawns multiple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Threads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can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communicate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via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shared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memory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Read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Write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to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shared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variables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Synchronization can be required!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OS decides how to schedule threads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5400000" y="1980000"/>
            <a:ext cx="3831480" cy="287928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4"/>
          <p:cNvSpPr/>
          <p:nvPr/>
        </p:nvSpPr>
        <p:spPr>
          <a:xfrm>
            <a:off x="354600" y="226080"/>
            <a:ext cx="93499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43" name="Rectangle 6"/>
          <p:cNvSpPr/>
          <p:nvPr/>
        </p:nvSpPr>
        <p:spPr>
          <a:xfrm>
            <a:off x="291600" y="1710720"/>
            <a:ext cx="8699040" cy="9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93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Shared memory model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Threads communicate by accessing shared variables.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endParaRPr b="0" lang="fr-CH" sz="1800" spc="-1" strike="noStrike">
              <a:latin typeface="Arial"/>
            </a:endParaRPr>
          </a:p>
        </p:txBody>
      </p:sp>
      <p:sp>
        <p:nvSpPr>
          <p:cNvPr id="244" name="Rectangle 7"/>
          <p:cNvSpPr/>
          <p:nvPr/>
        </p:nvSpPr>
        <p:spPr>
          <a:xfrm>
            <a:off x="1224000" y="2610720"/>
            <a:ext cx="8699040" cy="11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93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The sharing is defined syntactically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Any variable that is seen by two or more threads is shared. 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Any variable that is seen by one thread only is private.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endParaRPr b="0" lang="fr-CH" sz="1800" spc="-1" strike="noStrike">
              <a:latin typeface="Arial"/>
            </a:endParaRPr>
          </a:p>
        </p:txBody>
      </p:sp>
      <p:sp>
        <p:nvSpPr>
          <p:cNvPr id="245" name="Rectangle 8"/>
          <p:cNvSpPr/>
          <p:nvPr/>
        </p:nvSpPr>
        <p:spPr>
          <a:xfrm>
            <a:off x="2268000" y="4050720"/>
            <a:ext cx="7550640" cy="11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93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Race conditions possible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Use synchronization to protect from conflicts.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GB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Change how data is stored to minimize the synchronization.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6996960" y="226512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Application>LibreOffice/7.3.3.2$Windows_X86_64 LibreOffice_project/d1d0ea68f081ee2800a922cac8f79445e4603348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2023-09-15T10:18:39Z</dcterms:modified>
  <cp:revision>253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